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8288000" cy="10287000"/>
  <p:notesSz cx="6858000" cy="9144000"/>
  <p:embeddedFontLst>
    <p:embeddedFont>
      <p:font typeface="Montserrat" charset="-18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tOZ8oel9iSCZvVAT8MaoLlWcx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9" d="100"/>
          <a:sy n="109" d="100"/>
        </p:scale>
        <p:origin x="-1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1851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0" name="Google Shape;44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8" name="Google Shape;488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1" name="Google Shape;511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4" name="Google Shape;53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6" name="Google Shape;556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7" name="Google Shape;557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0" name="Google Shape;580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3" name="Google Shape;603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6" name="Google Shape;626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8" name="Google Shape;64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9" name="Google Shape;649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1" name="Google Shape;67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2" name="Google Shape;672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5" name="Google Shape;695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7" name="Google Shape;7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" name="Google Shape;28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heschooloflife.com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300162" cy="8529638"/>
          </a:xfrm>
          <a:custGeom>
            <a:avLst/>
            <a:gdLst/>
            <a:ahLst/>
            <a:cxnLst/>
            <a:rect l="l" t="t" r="r" b="b"/>
            <a:pathLst>
              <a:path w="1733550" h="11372850" extrusionOk="0">
                <a:moveTo>
                  <a:pt x="1733550" y="0"/>
                </a:moveTo>
                <a:lnTo>
                  <a:pt x="0" y="0"/>
                </a:lnTo>
                <a:lnTo>
                  <a:pt x="0" y="11372850"/>
                </a:lnTo>
                <a:lnTo>
                  <a:pt x="1733550" y="15494"/>
                </a:lnTo>
                <a:lnTo>
                  <a:pt x="1733550" y="0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89" name="Google Shape;89;p1"/>
          <p:cNvGrpSpPr/>
          <p:nvPr/>
        </p:nvGrpSpPr>
        <p:grpSpPr>
          <a:xfrm>
            <a:off x="11135889" y="1000"/>
            <a:ext cx="7154037" cy="10290240"/>
            <a:chOff x="4064" y="7493"/>
            <a:chExt cx="9538716" cy="13720319"/>
          </a:xfrm>
        </p:grpSpPr>
        <p:sp>
          <p:nvSpPr>
            <p:cNvPr id="90" name="Google Shape;90;p1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91" name="Google Shape;91;p1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92" name="Google Shape;92;p1"/>
            <p:cNvSpPr/>
            <p:nvPr/>
          </p:nvSpPr>
          <p:spPr>
            <a:xfrm>
              <a:off x="4064" y="7362190"/>
              <a:ext cx="9538716" cy="6365622"/>
            </a:xfrm>
            <a:custGeom>
              <a:avLst/>
              <a:gdLst/>
              <a:ahLst/>
              <a:cxnLst/>
              <a:rect l="l" t="t" r="r" b="b"/>
              <a:pathLst>
                <a:path w="9538716" h="6365622" extrusionOk="0">
                  <a:moveTo>
                    <a:pt x="9538716" y="15240"/>
                  </a:moveTo>
                  <a:lnTo>
                    <a:pt x="10160" y="6365622"/>
                  </a:lnTo>
                  <a:lnTo>
                    <a:pt x="0" y="6350382"/>
                  </a:lnTo>
                  <a:lnTo>
                    <a:pt x="9528556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93" name="Google Shape;93;p1"/>
            <p:cNvSpPr/>
            <p:nvPr/>
          </p:nvSpPr>
          <p:spPr>
            <a:xfrm>
              <a:off x="4064" y="7362190"/>
              <a:ext cx="9538716" cy="6365622"/>
            </a:xfrm>
            <a:custGeom>
              <a:avLst/>
              <a:gdLst/>
              <a:ahLst/>
              <a:cxnLst/>
              <a:rect l="l" t="t" r="r" b="b"/>
              <a:pathLst>
                <a:path w="9538716" h="6365622" extrusionOk="0">
                  <a:moveTo>
                    <a:pt x="9538716" y="15240"/>
                  </a:moveTo>
                  <a:lnTo>
                    <a:pt x="10160" y="6365622"/>
                  </a:lnTo>
                  <a:lnTo>
                    <a:pt x="0" y="6350382"/>
                  </a:lnTo>
                  <a:lnTo>
                    <a:pt x="9528556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94" name="Google Shape;94;p1"/>
          <p:cNvSpPr/>
          <p:nvPr/>
        </p:nvSpPr>
        <p:spPr>
          <a:xfrm>
            <a:off x="13771284" y="0"/>
            <a:ext cx="4513230" cy="10282333"/>
          </a:xfrm>
          <a:custGeom>
            <a:avLst/>
            <a:gdLst/>
            <a:ahLst/>
            <a:cxnLst/>
            <a:rect l="l" t="t" r="r" b="b"/>
            <a:pathLst>
              <a:path w="6017641" h="13709777" extrusionOk="0">
                <a:moveTo>
                  <a:pt x="6017641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6017641" y="13709777"/>
                </a:lnTo>
                <a:lnTo>
                  <a:pt x="6017641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14409306" y="0"/>
            <a:ext cx="3878675" cy="10282333"/>
          </a:xfrm>
          <a:custGeom>
            <a:avLst/>
            <a:gdLst/>
            <a:ahLst/>
            <a:cxnLst/>
            <a:rect l="l" t="t" r="r" b="b"/>
            <a:pathLst>
              <a:path w="5171567" h="13709777" extrusionOk="0">
                <a:moveTo>
                  <a:pt x="5171567" y="0"/>
                </a:moveTo>
                <a:lnTo>
                  <a:pt x="0" y="0"/>
                </a:lnTo>
                <a:lnTo>
                  <a:pt x="2415286" y="13709777"/>
                </a:lnTo>
                <a:lnTo>
                  <a:pt x="5171567" y="13709777"/>
                </a:lnTo>
                <a:lnTo>
                  <a:pt x="5171567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96" name="Google Shape;96;p1"/>
          <p:cNvSpPr/>
          <p:nvPr/>
        </p:nvSpPr>
        <p:spPr>
          <a:xfrm>
            <a:off x="13400895" y="4569884"/>
            <a:ext cx="4888230" cy="5712429"/>
          </a:xfrm>
          <a:custGeom>
            <a:avLst/>
            <a:gdLst/>
            <a:ahLst/>
            <a:cxnLst/>
            <a:rect l="l" t="t" r="r" b="b"/>
            <a:pathLst>
              <a:path w="6517640" h="7616571" extrusionOk="0">
                <a:moveTo>
                  <a:pt x="6517640" y="0"/>
                </a:moveTo>
                <a:lnTo>
                  <a:pt x="0" y="7616571"/>
                </a:lnTo>
                <a:lnTo>
                  <a:pt x="6517640" y="7616571"/>
                </a:lnTo>
                <a:lnTo>
                  <a:pt x="6517640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97" name="Google Shape;97;p1"/>
          <p:cNvSpPr/>
          <p:nvPr/>
        </p:nvSpPr>
        <p:spPr>
          <a:xfrm>
            <a:off x="14009447" y="0"/>
            <a:ext cx="4275106" cy="10282333"/>
          </a:xfrm>
          <a:custGeom>
            <a:avLst/>
            <a:gdLst/>
            <a:ahLst/>
            <a:cxnLst/>
            <a:rect l="l" t="t" r="r" b="b"/>
            <a:pathLst>
              <a:path w="5700141" h="13709777" extrusionOk="0">
                <a:moveTo>
                  <a:pt x="5700141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5700141" y="13709777"/>
                </a:lnTo>
                <a:lnTo>
                  <a:pt x="5700141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98" name="Google Shape;98;p1"/>
          <p:cNvSpPr/>
          <p:nvPr/>
        </p:nvSpPr>
        <p:spPr>
          <a:xfrm>
            <a:off x="16350292" y="0"/>
            <a:ext cx="1934241" cy="10282333"/>
          </a:xfrm>
          <a:custGeom>
            <a:avLst/>
            <a:gdLst/>
            <a:ahLst/>
            <a:cxnLst/>
            <a:rect l="l" t="t" r="r" b="b"/>
            <a:pathLst>
              <a:path w="2578989" h="13709777" extrusionOk="0">
                <a:moveTo>
                  <a:pt x="2578989" y="0"/>
                </a:moveTo>
                <a:lnTo>
                  <a:pt x="2035683" y="0"/>
                </a:lnTo>
                <a:lnTo>
                  <a:pt x="0" y="13709777"/>
                </a:lnTo>
                <a:lnTo>
                  <a:pt x="2578989" y="13709777"/>
                </a:lnTo>
                <a:lnTo>
                  <a:pt x="2578989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99" name="Google Shape;99;p1"/>
          <p:cNvSpPr/>
          <p:nvPr/>
        </p:nvSpPr>
        <p:spPr>
          <a:xfrm>
            <a:off x="16411958" y="0"/>
            <a:ext cx="1872615" cy="10282333"/>
          </a:xfrm>
          <a:custGeom>
            <a:avLst/>
            <a:gdLst/>
            <a:ahLst/>
            <a:cxnLst/>
            <a:rect l="l" t="t" r="r" b="b"/>
            <a:pathLst>
              <a:path w="2496820" h="13709777" extrusionOk="0">
                <a:moveTo>
                  <a:pt x="2496820" y="0"/>
                </a:moveTo>
                <a:lnTo>
                  <a:pt x="0" y="0"/>
                </a:lnTo>
                <a:lnTo>
                  <a:pt x="2215769" y="13709777"/>
                </a:lnTo>
                <a:lnTo>
                  <a:pt x="2496820" y="13709777"/>
                </a:lnTo>
                <a:lnTo>
                  <a:pt x="2496820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100" name="Google Shape;100;p1"/>
          <p:cNvSpPr/>
          <p:nvPr/>
        </p:nvSpPr>
        <p:spPr>
          <a:xfrm>
            <a:off x="15559221" y="5383320"/>
            <a:ext cx="2725293" cy="4898993"/>
          </a:xfrm>
          <a:custGeom>
            <a:avLst/>
            <a:gdLst/>
            <a:ahLst/>
            <a:cxnLst/>
            <a:rect l="l" t="t" r="r" b="b"/>
            <a:pathLst>
              <a:path w="3633724" h="6531991" extrusionOk="0">
                <a:moveTo>
                  <a:pt x="3633724" y="0"/>
                </a:moveTo>
                <a:lnTo>
                  <a:pt x="0" y="6531991"/>
                </a:lnTo>
                <a:lnTo>
                  <a:pt x="3633724" y="6531991"/>
                </a:lnTo>
                <a:lnTo>
                  <a:pt x="3633724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l="10" r="6"/>
          <a:stretch/>
        </p:blipFill>
        <p:spPr>
          <a:xfrm>
            <a:off x="6781800" y="222872"/>
            <a:ext cx="3267816" cy="305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 t="66" b="66"/>
          <a:stretch/>
        </p:blipFill>
        <p:spPr>
          <a:xfrm>
            <a:off x="5572572" y="7903023"/>
            <a:ext cx="5993016" cy="1253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506272" y="9330980"/>
            <a:ext cx="13105448" cy="883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16363"/>
              </a:lnSpc>
              <a:buSzPts val="1650"/>
            </a:pPr>
            <a:r>
              <a:rPr lang="pl-PL" sz="1650" dirty="0">
                <a:solidFill>
                  <a:srgbClr val="7E7E7E"/>
                </a:solidFill>
                <a:latin typeface="Montserrat"/>
                <a:ea typeface="Montserrat"/>
                <a:cs typeface="Montserrat"/>
                <a:sym typeface="Montserrat"/>
              </a:rPr>
              <a:t>Ten projekt został zrealizowany przy wsparciu finansowym Komisji Europejskiej. Niniejszy komunikat odzwierciedla jedynie poglądy autora, a Komisja nie ponosi odpowiedzialności za jakiekolwiek wykorzystanie informacji w nim zawartych.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2450075" y="5947354"/>
            <a:ext cx="1196730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buSzPts val="2800"/>
            </a:pPr>
            <a:r>
              <a:rPr lang="pl-PL" sz="2800" dirty="0"/>
              <a:t>MicroHUB - promocja kreatywności mikroprzedsiębiorstw </a:t>
            </a:r>
          </a:p>
          <a:p>
            <a:pPr lvl="0" algn="ctr">
              <a:buSzPts val="2800"/>
            </a:pPr>
            <a:r>
              <a:rPr lang="pl-PL" sz="2800" dirty="0"/>
              <a:t>poprzez narzędzia internetowe na obszarach wiejskich </a:t>
            </a:r>
          </a:p>
          <a:p>
            <a:pPr lvl="0" algn="ctr">
              <a:buSzPts val="2800"/>
            </a:pPr>
            <a:r>
              <a:rPr lang="pl-PL" sz="2800" dirty="0"/>
              <a:t>2021-1-SK01-KA220-VET-000032999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5306159" y="7385559"/>
            <a:ext cx="6522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4518603" y="3662625"/>
            <a:ext cx="7739700" cy="1454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l-PL" sz="4000" dirty="0">
                <a:solidFill>
                  <a:schemeClr val="dk1"/>
                </a:solidFill>
              </a:rPr>
              <a:t>Moduł 7: Tworzenie </a:t>
            </a:r>
            <a:r>
              <a:rPr lang="pl-PL" sz="4000" dirty="0" smtClean="0">
                <a:solidFill>
                  <a:schemeClr val="dk1"/>
                </a:solidFill>
              </a:rPr>
              <a:t>marki</a:t>
            </a:r>
          </a:p>
          <a:p>
            <a:pPr lvl="0" algn="ctr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l-PL" sz="3700" dirty="0" smtClean="0">
                <a:solidFill>
                  <a:schemeClr val="dk1"/>
                </a:solidFill>
              </a:rPr>
              <a:t>Wypowiedź artysty/twórcy</a:t>
            </a:r>
            <a:endParaRPr sz="3700" b="0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5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73D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7" name="Google Shape;317;p25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318" name="Google Shape;318;p25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319" name="Google Shape;319;p25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320" name="Google Shape;320;p25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321" name="Google Shape;321;p25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322" name="Google Shape;322;p25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323" name="Google Shape;323;p25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324" name="Google Shape;324;p25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325" name="Google Shape;325;p25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326" name="Google Shape;326;p25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327" name="Google Shape;327;p25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328" name="Google Shape;328;p25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329" name="Google Shape;329;p25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25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25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5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5" descr="pexels-tima-miroshnichenko-876447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9647" y="1401008"/>
            <a:ext cx="4018833" cy="7055593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5"/>
          <p:cNvSpPr txBox="1"/>
          <p:nvPr/>
        </p:nvSpPr>
        <p:spPr>
          <a:xfrm>
            <a:off x="1770703" y="794817"/>
            <a:ext cx="605721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3200" dirty="0" smtClean="0">
                <a:solidFill>
                  <a:srgbClr val="73D4D4"/>
                </a:solidFill>
              </a:rPr>
              <a:t>Trzecia runda pytań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3200" dirty="0" smtClean="0">
                <a:solidFill>
                  <a:srgbClr val="73D4D4"/>
                </a:solidFill>
              </a:rPr>
              <a:t>CZAS: 2 MINUTY</a:t>
            </a:r>
            <a:endParaRPr sz="3200" b="0" i="0" u="none" strike="noStrike" cap="none" dirty="0">
              <a:solidFill>
                <a:srgbClr val="73D4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5"/>
          <p:cNvSpPr txBox="1"/>
          <p:nvPr/>
        </p:nvSpPr>
        <p:spPr>
          <a:xfrm>
            <a:off x="1775644" y="2259617"/>
            <a:ext cx="658863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pl-PL" sz="2800" dirty="0">
                <a:solidFill>
                  <a:schemeClr val="dk1"/>
                </a:solidFill>
              </a:rPr>
              <a:t>Jakie doświadczenia wpłynęły na Twoją twórczość ?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5"/>
          <p:cNvSpPr txBox="1"/>
          <p:nvPr/>
        </p:nvSpPr>
        <p:spPr>
          <a:xfrm>
            <a:off x="1859193" y="3501394"/>
            <a:ext cx="6588633" cy="55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200" b="0" i="0" u="sng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PRZYKŁADY</a:t>
            </a:r>
            <a:endParaRPr sz="22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Rozstanie 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Mentor 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Izolacja 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 smtClean="0"/>
              <a:t>Miasto/Przestrzeń/Kraj, w </a:t>
            </a:r>
            <a:r>
              <a:rPr lang="pl-PL" sz="2200" dirty="0"/>
              <a:t>którym się wychowałeś 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 smtClean="0"/>
              <a:t>Zdrowie/Zdrowie </a:t>
            </a:r>
            <a:r>
              <a:rPr lang="pl-PL" sz="2200" dirty="0"/>
              <a:t>psychiczne 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Docenianie innych form sztuki 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Edukacja w szkole 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Zidentyfikowanie luki w branży 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Uczestnictwo i rozwój społeczności 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Poczucie przynależności 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Stracone szanse 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Porażka w czymś 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zdumienie z sukcesem przy próbowaniu czegoś nowego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6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343" name="Google Shape;343;p26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344" name="Google Shape;344;p26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345" name="Google Shape;345;p26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346" name="Google Shape;346;p26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347" name="Google Shape;347;p26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348" name="Google Shape;348;p26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349" name="Google Shape;349;p26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350" name="Google Shape;350;p26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351" name="Google Shape;351;p26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352" name="Google Shape;352;p26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353" name="Google Shape;353;p26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354" name="Google Shape;354;p26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355" name="Google Shape;355;p26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26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p26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6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26"/>
          <p:cNvSpPr txBox="1"/>
          <p:nvPr/>
        </p:nvSpPr>
        <p:spPr>
          <a:xfrm>
            <a:off x="3079270" y="771038"/>
            <a:ext cx="10040179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pl-PL" sz="4000" dirty="0">
                <a:solidFill>
                  <a:srgbClr val="73D4D4"/>
                </a:solidFill>
              </a:rPr>
              <a:t>JAK OPOWIEDZIEĆ HISTORIĘ SWOJEGO ŻYCIA</a:t>
            </a:r>
            <a:endParaRPr sz="1400" b="0" i="0" u="none" strike="noStrike" cap="none" dirty="0">
              <a:solidFill>
                <a:srgbClr val="73D4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79270" y="2317365"/>
            <a:ext cx="10040179" cy="5647601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6"/>
          <p:cNvSpPr txBox="1"/>
          <p:nvPr/>
        </p:nvSpPr>
        <p:spPr>
          <a:xfrm>
            <a:off x="10748571" y="8858250"/>
            <a:ext cx="237087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The School of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73D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8" name="Google Shape;368;p27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369" name="Google Shape;369;p27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370" name="Google Shape;370;p27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371" name="Google Shape;371;p27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372" name="Google Shape;372;p27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373" name="Google Shape;373;p27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374" name="Google Shape;374;p27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375" name="Google Shape;375;p27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376" name="Google Shape;376;p27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377" name="Google Shape;377;p27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378" name="Google Shape;378;p27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379" name="Google Shape;379;p27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380" name="Google Shape;380;p27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1" name="Google Shape;381;p27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p27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7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7" descr="pexels-tima-miroshnichenko-876447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9647" y="1401008"/>
            <a:ext cx="4018833" cy="7055593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7"/>
          <p:cNvSpPr txBox="1"/>
          <p:nvPr/>
        </p:nvSpPr>
        <p:spPr>
          <a:xfrm>
            <a:off x="1770703" y="794817"/>
            <a:ext cx="605721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3200" b="0" i="0" u="none" strike="noStrike" cap="none" dirty="0" smtClean="0">
                <a:solidFill>
                  <a:srgbClr val="73D4D4"/>
                </a:solidFill>
                <a:latin typeface="Arial"/>
                <a:ea typeface="Arial"/>
                <a:cs typeface="Arial"/>
                <a:sym typeface="Arial"/>
              </a:rPr>
              <a:t>Czwarta runda pytań</a:t>
            </a:r>
            <a:endParaRPr sz="3200" b="0" i="0" u="none" strike="noStrike" cap="none" dirty="0">
              <a:solidFill>
                <a:srgbClr val="73D4D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3200" b="0" i="0" u="none" strike="noStrike" cap="none" dirty="0" smtClean="0">
                <a:solidFill>
                  <a:srgbClr val="73D4D4"/>
                </a:solidFill>
                <a:latin typeface="Arial"/>
                <a:ea typeface="Arial"/>
                <a:cs typeface="Arial"/>
                <a:sym typeface="Arial"/>
              </a:rPr>
              <a:t>CZAS: 5 MINUT</a:t>
            </a:r>
            <a:endParaRPr sz="3200" b="0" i="0" u="none" strike="noStrike" cap="none" dirty="0">
              <a:solidFill>
                <a:srgbClr val="73D4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7"/>
          <p:cNvSpPr txBox="1"/>
          <p:nvPr/>
        </p:nvSpPr>
        <p:spPr>
          <a:xfrm>
            <a:off x="1615452" y="2575882"/>
            <a:ext cx="7172901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pl-PL" sz="2200" dirty="0"/>
              <a:t>Wymień swoje istotne doświadczenie, kreatywne CV powinno również podkreślać Twoje zawodowe referencje.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1600"/>
            </a:pPr>
            <a:r>
              <a:rPr lang="pl-PL" sz="2200" dirty="0"/>
              <a:t>Pamiętaj, aby wybrać swoje najważniejsze dotychczasowe osiągnięcia.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27"/>
          <p:cNvSpPr txBox="1"/>
          <p:nvPr/>
        </p:nvSpPr>
        <p:spPr>
          <a:xfrm>
            <a:off x="1672744" y="4501073"/>
            <a:ext cx="6470434" cy="3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Nagrody za raporty krytyczne lub konkursy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Występowanie w prasie/mediach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Doświadczenie zawodowe lub wolontariat związane z Twoją praktyką artystyczną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Cenni klienci/zlecenia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Godna uwagi współpraca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Stypendia i wykształcenie związane z Twoją praktyką artystyczną, staże,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Otrzymane dotacje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Interakcje z Twoją społecznością/odbiorcami związane z Twoją praktyką artystyczną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8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394" name="Google Shape;394;p28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395" name="Google Shape;395;p28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396" name="Google Shape;396;p28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397" name="Google Shape;397;p28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398" name="Google Shape;398;p28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399" name="Google Shape;399;p28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400" name="Google Shape;400;p28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401" name="Google Shape;401;p28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402" name="Google Shape;402;p28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403" name="Google Shape;403;p28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404" name="Google Shape;404;p28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405" name="Google Shape;405;p28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406" name="Google Shape;406;p28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7" name="Google Shape;407;p28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28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8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8"/>
          <p:cNvSpPr txBox="1"/>
          <p:nvPr/>
        </p:nvSpPr>
        <p:spPr>
          <a:xfrm>
            <a:off x="1827806" y="581302"/>
            <a:ext cx="478155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pl-PL" sz="4000" dirty="0">
                <a:solidFill>
                  <a:srgbClr val="73D4D4"/>
                </a:solidFill>
              </a:rPr>
              <a:t>I CO TERAZ?</a:t>
            </a:r>
            <a:endParaRPr dirty="0"/>
          </a:p>
        </p:txBody>
      </p:sp>
      <p:sp>
        <p:nvSpPr>
          <p:cNvPr id="411" name="Google Shape;411;p28"/>
          <p:cNvSpPr txBox="1"/>
          <p:nvPr/>
        </p:nvSpPr>
        <p:spPr>
          <a:xfrm>
            <a:off x="1784391" y="1409437"/>
            <a:ext cx="7602497" cy="65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2200" dirty="0"/>
              <a:t>STRUKTURA I JAKOŚĆ </a:t>
            </a:r>
            <a:r>
              <a:rPr lang="pl-PL" sz="2200" dirty="0" smtClean="0"/>
              <a:t>PISANIA</a:t>
            </a:r>
          </a:p>
          <a:p>
            <a:pPr lvl="0"/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Kiedy już zbierzesz powyższe informacje, ważne jest, aby połączyć je i edytować pod kątem stylu.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Oprócz przestrzegania ogólnych zasad gramatyki, bądź dodatkowo wyczulony na płynność swojego dokumentu.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W każdym zdaniu jest upakowanych wiele informacji.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Poniższe ćwiczenia pomogą Ci popracować nad stylem: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Pisz w trzeciej osobie. Używając swojego nazwiska i zaimków takich jak on, ona czy oni. Zapewnia to elastyczność i obiektywizm.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Połącz swoje zdania w całość. Upewnij się, że przejścia są logiczne i płynne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Unikaj czytania swojego CV jak formułki.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Łącz zdania, usuwaj zbędne słowa/treść i dodawaj kolorowe słowa opisowe w miarę potrzeb.</a:t>
            </a: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Przeczytaj swoją biografię na głos. Posłuchaj, jak brzmi i dopracuj te fragmenty, które wydają się niezgrabne lub sprawiają wrażenie niekompletnych.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28" descr="pexels-cottonbro-8091611.jpg"/>
          <p:cNvPicPr preferRelativeResize="0"/>
          <p:nvPr/>
        </p:nvPicPr>
        <p:blipFill rotWithShape="1">
          <a:blip r:embed="rId5">
            <a:alphaModFix/>
          </a:blip>
          <a:srcRect l="28413" r="28413"/>
          <a:stretch/>
        </p:blipFill>
        <p:spPr>
          <a:xfrm>
            <a:off x="9569035" y="1401008"/>
            <a:ext cx="3949445" cy="7055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9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419" name="Google Shape;419;p29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420" name="Google Shape;420;p29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421" name="Google Shape;421;p29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422" name="Google Shape;422;p29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423" name="Google Shape;423;p29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424" name="Google Shape;424;p29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425" name="Google Shape;425;p29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426" name="Google Shape;426;p29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427" name="Google Shape;427;p29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428" name="Google Shape;428;p29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429" name="Google Shape;429;p29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430" name="Google Shape;430;p29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431" name="Google Shape;431;p29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29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29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29"/>
          <p:cNvSpPr txBox="1"/>
          <p:nvPr/>
        </p:nvSpPr>
        <p:spPr>
          <a:xfrm>
            <a:off x="2371436" y="539320"/>
            <a:ext cx="4783137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pl-PL" sz="4000" dirty="0">
                <a:solidFill>
                  <a:srgbClr val="73D4D4"/>
                </a:solidFill>
              </a:rPr>
              <a:t>EDYCJA KOŃCOWA</a:t>
            </a:r>
            <a:endParaRPr dirty="0"/>
          </a:p>
        </p:txBody>
      </p:sp>
      <p:sp>
        <p:nvSpPr>
          <p:cNvPr id="435" name="Google Shape;435;p29"/>
          <p:cNvSpPr txBox="1"/>
          <p:nvPr/>
        </p:nvSpPr>
        <p:spPr>
          <a:xfrm>
            <a:off x="2260060" y="1627278"/>
            <a:ext cx="6458944" cy="7736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Bycie artystą nie oznacza, że jest się również kreatywnym pisarzem czy copywriterem</a:t>
            </a:r>
            <a:r>
              <a:rPr lang="pl-PL" sz="2200" dirty="0" smtClean="0"/>
              <a:t>.</a:t>
            </a:r>
          </a:p>
          <a:p>
            <a:pPr lvl="0">
              <a:buSzPts val="2640"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Zawsze postaraj się o to, aby Twoje CV przeczytał profesjonalista lub redaktor branżowy</a:t>
            </a:r>
            <a:r>
              <a:rPr lang="pl-PL" sz="2200" dirty="0" smtClean="0"/>
              <a:t>.</a:t>
            </a:r>
          </a:p>
          <a:p>
            <a:pPr lvl="0">
              <a:buSzPts val="2640"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ALE NIE MAM NIKOGO </a:t>
            </a:r>
            <a:r>
              <a:rPr lang="pl-PL" sz="2200" dirty="0" smtClean="0"/>
              <a:t>PROFESJONALNEGO</a:t>
            </a:r>
          </a:p>
          <a:p>
            <a:pPr lvl="0">
              <a:buSzPts val="2640"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Podziel się swoją artystyczną wypowiedzią z partnerem, przyjacielem lub członkiem rodziny</a:t>
            </a:r>
            <a:r>
              <a:rPr lang="pl-PL" sz="2200" dirty="0" smtClean="0"/>
              <a:t>.</a:t>
            </a:r>
          </a:p>
          <a:p>
            <a:pPr lvl="0">
              <a:buSzPts val="2640"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Poproś ich o uważne przeczytanie swoich wypowiedzi i zredagowanie ich pod kątem gramatyki i stylu</a:t>
            </a:r>
            <a:r>
              <a:rPr lang="pl-PL" sz="2200" dirty="0" smtClean="0"/>
              <a:t>.</a:t>
            </a:r>
          </a:p>
          <a:p>
            <a:pPr lvl="0">
              <a:buSzPts val="2640"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buSzPts val="2640"/>
              <a:buFont typeface="Arial"/>
              <a:buChar char="•"/>
            </a:pPr>
            <a:r>
              <a:rPr lang="pl-PL" sz="2200" dirty="0"/>
              <a:t>Poproś o zadawanie pytań tam, gdzie wypowiedzi są niejasne</a:t>
            </a:r>
            <a:r>
              <a:rPr lang="pl-PL" sz="2200" dirty="0" smtClean="0"/>
              <a:t>.</a:t>
            </a:r>
          </a:p>
          <a:p>
            <a:pPr lvl="0">
              <a:buSzPts val="2640"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38100" lvl="0" indent="-342900">
              <a:lnSpc>
                <a:spcPct val="128571"/>
              </a:lnSpc>
              <a:buClr>
                <a:schemeClr val="dk1"/>
              </a:buClr>
              <a:buSzPts val="2640"/>
              <a:buFont typeface="Arial"/>
              <a:buChar char="•"/>
            </a:pPr>
            <a:r>
              <a:rPr lang="pl-PL" sz="2200" dirty="0"/>
              <a:t>Edytuj w oparciu o ich opinie i ukończ pierwszą wersję swojego artystycznego CV!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436;p29" descr="pexels-ketut-subiyanto-4560150.jpg"/>
          <p:cNvPicPr preferRelativeResize="0"/>
          <p:nvPr/>
        </p:nvPicPr>
        <p:blipFill rotWithShape="1">
          <a:blip r:embed="rId5">
            <a:alphaModFix/>
          </a:blip>
          <a:srcRect l="28410" r="28410"/>
          <a:stretch/>
        </p:blipFill>
        <p:spPr>
          <a:xfrm>
            <a:off x="9568997" y="1401008"/>
            <a:ext cx="3941800" cy="7055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0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443" name="Google Shape;443;p30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444" name="Google Shape;444;p30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445" name="Google Shape;445;p30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446" name="Google Shape;446;p30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447" name="Google Shape;447;p30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448" name="Google Shape;448;p30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449" name="Google Shape;449;p30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450" name="Google Shape;450;p30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451" name="Google Shape;451;p30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452" name="Google Shape;452;p30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453" name="Google Shape;453;p30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454" name="Google Shape;454;p30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455" name="Google Shape;455;p30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6" name="Google Shape;456;p30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30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0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0"/>
          <p:cNvSpPr txBox="1"/>
          <p:nvPr/>
        </p:nvSpPr>
        <p:spPr>
          <a:xfrm>
            <a:off x="2555746" y="896514"/>
            <a:ext cx="4481512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3000"/>
            </a:pPr>
            <a:r>
              <a:rPr lang="pl-PL" sz="4000" dirty="0">
                <a:solidFill>
                  <a:srgbClr val="73D4D4"/>
                </a:solidFill>
              </a:rPr>
              <a:t>BIO NA INSTAGRAMA</a:t>
            </a:r>
            <a:endParaRPr sz="4000" b="0" i="0" u="none" strike="noStrike" cap="none" dirty="0">
              <a:solidFill>
                <a:srgbClr val="73D4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0"/>
          <p:cNvSpPr txBox="1"/>
          <p:nvPr/>
        </p:nvSpPr>
        <p:spPr>
          <a:xfrm>
            <a:off x="2223055" y="2470059"/>
            <a:ext cx="6273274" cy="649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/>
              <a:t>W pierwszej linijce podkreśl to, co robisz.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/>
              <a:t>Nawiązuj kontakt z publicznością w drugiej linijce.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/>
              <a:t>Dodaj wyraźne wezwanie do działania.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/>
              <a:t>Użyj odpowiednich emotikonów.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/>
              <a:t>Używaj odpowiednich słów kluczowych podczas zgłaszania swojej usługi.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/>
              <a:t>Użyj krótkich punktorów, aby ułatwić czytanie.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p30" descr="pexels-pixabay-248533.jpg"/>
          <p:cNvPicPr preferRelativeResize="0"/>
          <p:nvPr/>
        </p:nvPicPr>
        <p:blipFill rotWithShape="1">
          <a:blip r:embed="rId5">
            <a:alphaModFix/>
          </a:blip>
          <a:srcRect l="28410" r="28410"/>
          <a:stretch/>
        </p:blipFill>
        <p:spPr>
          <a:xfrm>
            <a:off x="9565260" y="1401008"/>
            <a:ext cx="3941799" cy="70555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1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468" name="Google Shape;468;p31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469" name="Google Shape;469;p31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470" name="Google Shape;470;p31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471" name="Google Shape;471;p31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472" name="Google Shape;472;p31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473" name="Google Shape;473;p31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474" name="Google Shape;474;p31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475" name="Google Shape;475;p31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476" name="Google Shape;476;p31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477" name="Google Shape;477;p31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478" name="Google Shape;478;p31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479" name="Google Shape;479;p31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480" name="Google Shape;480;p31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1" name="Google Shape;481;p31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31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31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31" descr="word-image-10.png"/>
          <p:cNvPicPr preferRelativeResize="0"/>
          <p:nvPr/>
        </p:nvPicPr>
        <p:blipFill rotWithShape="1">
          <a:blip r:embed="rId5">
            <a:alphaModFix/>
          </a:blip>
          <a:srcRect b="9155"/>
          <a:stretch/>
        </p:blipFill>
        <p:spPr>
          <a:xfrm>
            <a:off x="2542046" y="2671763"/>
            <a:ext cx="11500589" cy="4765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2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491" name="Google Shape;491;p32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492" name="Google Shape;492;p32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493" name="Google Shape;493;p32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494" name="Google Shape;494;p32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495" name="Google Shape;495;p32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496" name="Google Shape;496;p32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497" name="Google Shape;497;p32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498" name="Google Shape;498;p32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499" name="Google Shape;499;p32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500" name="Google Shape;500;p32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501" name="Google Shape;501;p32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502" name="Google Shape;502;p32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503" name="Google Shape;503;p32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p32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32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2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2" descr="word-image-1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73746" y="2701771"/>
            <a:ext cx="9312275" cy="4224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3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514" name="Google Shape;514;p33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515" name="Google Shape;515;p33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516" name="Google Shape;516;p33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517" name="Google Shape;517;p33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518" name="Google Shape;518;p33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519" name="Google Shape;519;p33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520" name="Google Shape;520;p33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521" name="Google Shape;521;p33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522" name="Google Shape;522;p33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523" name="Google Shape;523;p33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524" name="Google Shape;524;p33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525" name="Google Shape;525;p33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526" name="Google Shape;526;p33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7" name="Google Shape;527;p33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8" name="Google Shape;528;p33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33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33" descr="word-image-1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6761" y="2993871"/>
            <a:ext cx="9070975" cy="393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4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537" name="Google Shape;537;p34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538" name="Google Shape;538;p34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539" name="Google Shape;539;p34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540" name="Google Shape;540;p34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541" name="Google Shape;541;p34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542" name="Google Shape;542;p34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543" name="Google Shape;543;p34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544" name="Google Shape;544;p34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545" name="Google Shape;545;p34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546" name="Google Shape;546;p34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547" name="Google Shape;547;p34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548" name="Google Shape;548;p34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549" name="Google Shape;549;p34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0" name="Google Shape;550;p34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34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34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34" descr="word-image-13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7578" y="3162812"/>
            <a:ext cx="9502775" cy="376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113" name="Google Shape;113;p4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114" name="Google Shape;114;p4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115" name="Google Shape;115;p4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116" name="Google Shape;116;p4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117" name="Google Shape;117;p4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118" name="Google Shape;118;p4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119" name="Google Shape;119;p4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120" name="Google Shape;120;p4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121" name="Google Shape;121;p4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122" name="Google Shape;122;p4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123" name="Google Shape;123;p4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124" name="Google Shape;124;p4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125" name="Google Shape;125;p4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4" descr="pexels-cottonbro-382667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1738" y="2519874"/>
            <a:ext cx="9545038" cy="504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4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5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5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560" name="Google Shape;560;p35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561" name="Google Shape;561;p35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562" name="Google Shape;562;p35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563" name="Google Shape;563;p35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564" name="Google Shape;564;p35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565" name="Google Shape;565;p35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566" name="Google Shape;566;p35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567" name="Google Shape;567;p35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568" name="Google Shape;568;p35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569" name="Google Shape;569;p35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570" name="Google Shape;570;p35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571" name="Google Shape;571;p35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572" name="Google Shape;572;p35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3" name="Google Shape;573;p35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4" name="Google Shape;574;p35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35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35" descr="word-image-1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63580" y="2945325"/>
            <a:ext cx="9086850" cy="41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36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583" name="Google Shape;583;p36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584" name="Google Shape;584;p36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585" name="Google Shape;585;p36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586" name="Google Shape;586;p36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587" name="Google Shape;587;p36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588" name="Google Shape;588;p36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589" name="Google Shape;589;p36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590" name="Google Shape;590;p36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591" name="Google Shape;591;p36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592" name="Google Shape;592;p36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593" name="Google Shape;593;p36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594" name="Google Shape;594;p36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595" name="Google Shape;595;p36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6" name="Google Shape;596;p36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p36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6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36" descr="word-image-17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8128" y="3364753"/>
            <a:ext cx="8877300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37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606" name="Google Shape;606;p37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607" name="Google Shape;607;p37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608" name="Google Shape;608;p37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609" name="Google Shape;609;p37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610" name="Google Shape;610;p37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611" name="Google Shape;611;p37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612" name="Google Shape;612;p37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613" name="Google Shape;613;p37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614" name="Google Shape;614;p37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615" name="Google Shape;615;p37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616" name="Google Shape;616;p37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617" name="Google Shape;617;p37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618" name="Google Shape;618;p37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9" name="Google Shape;619;p37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0" name="Google Shape;620;p37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37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37" descr="word-image-18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9068" y="2717847"/>
            <a:ext cx="8361362" cy="484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8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629" name="Google Shape;629;p38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630" name="Google Shape;630;p38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631" name="Google Shape;631;p38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632" name="Google Shape;632;p38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633" name="Google Shape;633;p38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634" name="Google Shape;634;p38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635" name="Google Shape;635;p38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636" name="Google Shape;636;p38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637" name="Google Shape;637;p38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638" name="Google Shape;638;p38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639" name="Google Shape;639;p38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640" name="Google Shape;640;p38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641" name="Google Shape;641;p38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2" name="Google Shape;642;p38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3" name="Google Shape;643;p38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8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8" descr="word-image-19.png"/>
          <p:cNvPicPr preferRelativeResize="0"/>
          <p:nvPr/>
        </p:nvPicPr>
        <p:blipFill rotWithShape="1">
          <a:blip r:embed="rId5">
            <a:alphaModFix/>
          </a:blip>
          <a:srcRect b="6468"/>
          <a:stretch/>
        </p:blipFill>
        <p:spPr>
          <a:xfrm>
            <a:off x="3360380" y="3253676"/>
            <a:ext cx="9290050" cy="371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9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652" name="Google Shape;652;p39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653" name="Google Shape;653;p39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654" name="Google Shape;654;p39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655" name="Google Shape;655;p39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656" name="Google Shape;656;p39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657" name="Google Shape;657;p39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658" name="Google Shape;658;p39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659" name="Google Shape;659;p39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660" name="Google Shape;660;p39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661" name="Google Shape;661;p39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662" name="Google Shape;662;p39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663" name="Google Shape;663;p39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664" name="Google Shape;664;p39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5" name="Google Shape;665;p39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6" name="Google Shape;666;p39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39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9" descr="word-image-2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3387" y="2822293"/>
            <a:ext cx="9317037" cy="4443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40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675" name="Google Shape;675;p40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676" name="Google Shape;676;p40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677" name="Google Shape;677;p40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678" name="Google Shape;678;p40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679" name="Google Shape;679;p40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680" name="Google Shape;680;p40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681" name="Google Shape;681;p40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682" name="Google Shape;682;p40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683" name="Google Shape;683;p40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684" name="Google Shape;684;p40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685" name="Google Shape;685;p40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686" name="Google Shape;686;p40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687" name="Google Shape;687;p40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8" name="Google Shape;688;p40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9" name="Google Shape;689;p40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40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40" descr="word-image-22.png"/>
          <p:cNvPicPr preferRelativeResize="0"/>
          <p:nvPr/>
        </p:nvPicPr>
        <p:blipFill rotWithShape="1">
          <a:blip r:embed="rId5">
            <a:alphaModFix/>
          </a:blip>
          <a:srcRect b="3682"/>
          <a:stretch/>
        </p:blipFill>
        <p:spPr>
          <a:xfrm>
            <a:off x="2774548" y="3249707"/>
            <a:ext cx="10458450" cy="3822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41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698" name="Google Shape;698;p41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699" name="Google Shape;699;p41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700" name="Google Shape;700;p41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701" name="Google Shape;701;p41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702" name="Google Shape;702;p41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703" name="Google Shape;703;p41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704" name="Google Shape;704;p41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705" name="Google Shape;705;p41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706" name="Google Shape;706;p41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707" name="Google Shape;707;p41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708" name="Google Shape;708;p41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709" name="Google Shape;709;p41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710" name="Google Shape;710;p41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1" name="Google Shape;711;p41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2" name="Google Shape;712;p41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1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41" descr="pexels-ann-h-6732759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17978" y="2455883"/>
            <a:ext cx="9363307" cy="4980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8"/>
          <p:cNvSpPr/>
          <p:nvPr/>
        </p:nvSpPr>
        <p:spPr>
          <a:xfrm>
            <a:off x="0" y="-468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24384000" y="13716000"/>
                </a:moveTo>
                <a:lnTo>
                  <a:pt x="0" y="13716000"/>
                </a:lnTo>
                <a:lnTo>
                  <a:pt x="0" y="0"/>
                </a:lnTo>
                <a:lnTo>
                  <a:pt x="24384000" y="0"/>
                </a:lnTo>
                <a:lnTo>
                  <a:pt x="24384000" y="13716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20" name="Google Shape;720;p8"/>
          <p:cNvSpPr/>
          <p:nvPr/>
        </p:nvSpPr>
        <p:spPr>
          <a:xfrm>
            <a:off x="0" y="6021342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721" name="Google Shape;721;p8"/>
          <p:cNvGrpSpPr/>
          <p:nvPr/>
        </p:nvGrpSpPr>
        <p:grpSpPr>
          <a:xfrm>
            <a:off x="11135889" y="1000"/>
            <a:ext cx="7154037" cy="10290240"/>
            <a:chOff x="4064" y="7493"/>
            <a:chExt cx="9538716" cy="13720319"/>
          </a:xfrm>
        </p:grpSpPr>
        <p:sp>
          <p:nvSpPr>
            <p:cNvPr id="722" name="Google Shape;722;p8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723" name="Google Shape;723;p8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724" name="Google Shape;724;p8"/>
            <p:cNvSpPr/>
            <p:nvPr/>
          </p:nvSpPr>
          <p:spPr>
            <a:xfrm>
              <a:off x="4064" y="7362190"/>
              <a:ext cx="9538716" cy="6365622"/>
            </a:xfrm>
            <a:custGeom>
              <a:avLst/>
              <a:gdLst/>
              <a:ahLst/>
              <a:cxnLst/>
              <a:rect l="l" t="t" r="r" b="b"/>
              <a:pathLst>
                <a:path w="9538716" h="6365622" extrusionOk="0">
                  <a:moveTo>
                    <a:pt x="9538716" y="15240"/>
                  </a:moveTo>
                  <a:lnTo>
                    <a:pt x="10160" y="6365622"/>
                  </a:lnTo>
                  <a:lnTo>
                    <a:pt x="0" y="6350382"/>
                  </a:lnTo>
                  <a:lnTo>
                    <a:pt x="9528556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725" name="Google Shape;725;p8"/>
            <p:cNvSpPr/>
            <p:nvPr/>
          </p:nvSpPr>
          <p:spPr>
            <a:xfrm>
              <a:off x="4064" y="7362190"/>
              <a:ext cx="9538716" cy="6365622"/>
            </a:xfrm>
            <a:custGeom>
              <a:avLst/>
              <a:gdLst/>
              <a:ahLst/>
              <a:cxnLst/>
              <a:rect l="l" t="t" r="r" b="b"/>
              <a:pathLst>
                <a:path w="9538716" h="6365622" extrusionOk="0">
                  <a:moveTo>
                    <a:pt x="9538716" y="15240"/>
                  </a:moveTo>
                  <a:lnTo>
                    <a:pt x="10160" y="6365622"/>
                  </a:lnTo>
                  <a:lnTo>
                    <a:pt x="0" y="6350382"/>
                  </a:lnTo>
                  <a:lnTo>
                    <a:pt x="9528556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726" name="Google Shape;726;p8"/>
          <p:cNvSpPr/>
          <p:nvPr/>
        </p:nvSpPr>
        <p:spPr>
          <a:xfrm>
            <a:off x="13771282" y="0"/>
            <a:ext cx="4513231" cy="10282333"/>
          </a:xfrm>
          <a:custGeom>
            <a:avLst/>
            <a:gdLst/>
            <a:ahLst/>
            <a:cxnLst/>
            <a:rect l="l" t="t" r="r" b="b"/>
            <a:pathLst>
              <a:path w="6017641" h="13709777" extrusionOk="0">
                <a:moveTo>
                  <a:pt x="6017641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6017641" y="13709777"/>
                </a:lnTo>
                <a:lnTo>
                  <a:pt x="6017641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727" name="Google Shape;727;p8"/>
          <p:cNvSpPr/>
          <p:nvPr/>
        </p:nvSpPr>
        <p:spPr>
          <a:xfrm>
            <a:off x="14409304" y="0"/>
            <a:ext cx="3878675" cy="10282333"/>
          </a:xfrm>
          <a:custGeom>
            <a:avLst/>
            <a:gdLst/>
            <a:ahLst/>
            <a:cxnLst/>
            <a:rect l="l" t="t" r="r" b="b"/>
            <a:pathLst>
              <a:path w="5171567" h="13709777" extrusionOk="0">
                <a:moveTo>
                  <a:pt x="5171567" y="0"/>
                </a:moveTo>
                <a:lnTo>
                  <a:pt x="0" y="0"/>
                </a:lnTo>
                <a:lnTo>
                  <a:pt x="2415286" y="13709777"/>
                </a:lnTo>
                <a:lnTo>
                  <a:pt x="5171567" y="13709777"/>
                </a:lnTo>
                <a:lnTo>
                  <a:pt x="5171567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728" name="Google Shape;728;p8"/>
          <p:cNvSpPr/>
          <p:nvPr/>
        </p:nvSpPr>
        <p:spPr>
          <a:xfrm>
            <a:off x="13400894" y="4569884"/>
            <a:ext cx="4888230" cy="5712429"/>
          </a:xfrm>
          <a:custGeom>
            <a:avLst/>
            <a:gdLst/>
            <a:ahLst/>
            <a:cxnLst/>
            <a:rect l="l" t="t" r="r" b="b"/>
            <a:pathLst>
              <a:path w="6517640" h="7616571" extrusionOk="0">
                <a:moveTo>
                  <a:pt x="6517640" y="0"/>
                </a:moveTo>
                <a:lnTo>
                  <a:pt x="0" y="7616571"/>
                </a:lnTo>
                <a:lnTo>
                  <a:pt x="6517640" y="7616571"/>
                </a:lnTo>
                <a:lnTo>
                  <a:pt x="6517640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729" name="Google Shape;729;p8"/>
          <p:cNvSpPr/>
          <p:nvPr/>
        </p:nvSpPr>
        <p:spPr>
          <a:xfrm>
            <a:off x="14009447" y="0"/>
            <a:ext cx="4275106" cy="10282333"/>
          </a:xfrm>
          <a:custGeom>
            <a:avLst/>
            <a:gdLst/>
            <a:ahLst/>
            <a:cxnLst/>
            <a:rect l="l" t="t" r="r" b="b"/>
            <a:pathLst>
              <a:path w="5700141" h="13709777" extrusionOk="0">
                <a:moveTo>
                  <a:pt x="5700141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5700141" y="13709777"/>
                </a:lnTo>
                <a:lnTo>
                  <a:pt x="5700141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730" name="Google Shape;730;p8"/>
          <p:cNvSpPr/>
          <p:nvPr/>
        </p:nvSpPr>
        <p:spPr>
          <a:xfrm>
            <a:off x="16350291" y="0"/>
            <a:ext cx="1934241" cy="10282333"/>
          </a:xfrm>
          <a:custGeom>
            <a:avLst/>
            <a:gdLst/>
            <a:ahLst/>
            <a:cxnLst/>
            <a:rect l="l" t="t" r="r" b="b"/>
            <a:pathLst>
              <a:path w="2578989" h="13709777" extrusionOk="0">
                <a:moveTo>
                  <a:pt x="2578989" y="0"/>
                </a:moveTo>
                <a:lnTo>
                  <a:pt x="2035683" y="0"/>
                </a:lnTo>
                <a:lnTo>
                  <a:pt x="0" y="13709777"/>
                </a:lnTo>
                <a:lnTo>
                  <a:pt x="2578989" y="13709777"/>
                </a:lnTo>
                <a:lnTo>
                  <a:pt x="2578989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731" name="Google Shape;731;p8"/>
          <p:cNvSpPr/>
          <p:nvPr/>
        </p:nvSpPr>
        <p:spPr>
          <a:xfrm>
            <a:off x="16411956" y="0"/>
            <a:ext cx="1872615" cy="10282333"/>
          </a:xfrm>
          <a:custGeom>
            <a:avLst/>
            <a:gdLst/>
            <a:ahLst/>
            <a:cxnLst/>
            <a:rect l="l" t="t" r="r" b="b"/>
            <a:pathLst>
              <a:path w="2496820" h="13709777" extrusionOk="0">
                <a:moveTo>
                  <a:pt x="2496820" y="0"/>
                </a:moveTo>
                <a:lnTo>
                  <a:pt x="0" y="0"/>
                </a:lnTo>
                <a:lnTo>
                  <a:pt x="2215769" y="13709777"/>
                </a:lnTo>
                <a:lnTo>
                  <a:pt x="2496820" y="13709777"/>
                </a:lnTo>
                <a:lnTo>
                  <a:pt x="2496820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732" name="Google Shape;732;p8"/>
          <p:cNvSpPr/>
          <p:nvPr/>
        </p:nvSpPr>
        <p:spPr>
          <a:xfrm>
            <a:off x="15559221" y="5383318"/>
            <a:ext cx="2725293" cy="4898993"/>
          </a:xfrm>
          <a:custGeom>
            <a:avLst/>
            <a:gdLst/>
            <a:ahLst/>
            <a:cxnLst/>
            <a:rect l="l" t="t" r="r" b="b"/>
            <a:pathLst>
              <a:path w="3633724" h="6531991" extrusionOk="0">
                <a:moveTo>
                  <a:pt x="3633724" y="0"/>
                </a:moveTo>
                <a:lnTo>
                  <a:pt x="0" y="6531991"/>
                </a:lnTo>
                <a:lnTo>
                  <a:pt x="3633724" y="6531991"/>
                </a:lnTo>
                <a:lnTo>
                  <a:pt x="3633724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pic>
        <p:nvPicPr>
          <p:cNvPr id="733" name="Google Shape;733;p8"/>
          <p:cNvPicPr preferRelativeResize="0"/>
          <p:nvPr/>
        </p:nvPicPr>
        <p:blipFill rotWithShape="1">
          <a:blip r:embed="rId3">
            <a:alphaModFix/>
          </a:blip>
          <a:srcRect t="7" b="6"/>
          <a:stretch/>
        </p:blipFill>
        <p:spPr>
          <a:xfrm>
            <a:off x="8371565" y="3862778"/>
            <a:ext cx="4571998" cy="367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"/>
          <p:cNvPicPr preferRelativeResize="0"/>
          <p:nvPr/>
        </p:nvPicPr>
        <p:blipFill rotWithShape="1">
          <a:blip r:embed="rId4">
            <a:alphaModFix/>
          </a:blip>
          <a:srcRect t="237" b="236"/>
          <a:stretch/>
        </p:blipFill>
        <p:spPr>
          <a:xfrm>
            <a:off x="2158216" y="6464248"/>
            <a:ext cx="4809644" cy="1069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8"/>
          <p:cNvPicPr preferRelativeResize="0"/>
          <p:nvPr/>
        </p:nvPicPr>
        <p:blipFill rotWithShape="1">
          <a:blip r:embed="rId5">
            <a:alphaModFix/>
          </a:blip>
          <a:srcRect l="10" r="6"/>
          <a:stretch/>
        </p:blipFill>
        <p:spPr>
          <a:xfrm>
            <a:off x="2211574" y="3760510"/>
            <a:ext cx="2504921" cy="2537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136" name="Google Shape;136;p2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137" name="Google Shape;137;p2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138" name="Google Shape;138;p2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139" name="Google Shape;139;p2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140" name="Google Shape;140;p2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141" name="Google Shape;141;p2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142" name="Google Shape;142;p2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143" name="Google Shape;143;p2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144" name="Google Shape;144;p2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145" name="Google Shape;145;p2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146" name="Google Shape;146;p2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147" name="Google Shape;147;p2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148" name="Google Shape;148;p2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2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"/>
          <p:cNvSpPr txBox="1"/>
          <p:nvPr/>
        </p:nvSpPr>
        <p:spPr>
          <a:xfrm>
            <a:off x="3303602" y="1487569"/>
            <a:ext cx="6232643" cy="1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240DCD"/>
              </a:buClr>
              <a:buSzPts val="4000"/>
            </a:pPr>
            <a:r>
              <a:rPr lang="pl-PL" sz="4000" dirty="0">
                <a:solidFill>
                  <a:srgbClr val="73D4D4"/>
                </a:solidFill>
              </a:rPr>
              <a:t>Czym jest wypowiedź </a:t>
            </a:r>
            <a:r>
              <a:rPr lang="pl-PL" sz="4000" dirty="0" smtClean="0">
                <a:solidFill>
                  <a:srgbClr val="73D4D4"/>
                </a:solidFill>
              </a:rPr>
              <a:t>artysty/twórcy?</a:t>
            </a:r>
            <a:endParaRPr lang="en-US" sz="4000" dirty="0">
              <a:solidFill>
                <a:srgbClr val="73D4D4"/>
              </a:solidFill>
            </a:endParaRPr>
          </a:p>
        </p:txBody>
      </p:sp>
      <p:pic>
        <p:nvPicPr>
          <p:cNvPr id="153" name="Google Shape;153;p2" descr="pexels-ketut-subiyanto-4560150.jpg"/>
          <p:cNvPicPr preferRelativeResize="0"/>
          <p:nvPr/>
        </p:nvPicPr>
        <p:blipFill rotWithShape="1">
          <a:blip r:embed="rId5">
            <a:alphaModFix/>
          </a:blip>
          <a:srcRect l="29296" r="29296"/>
          <a:stretch/>
        </p:blipFill>
        <p:spPr>
          <a:xfrm>
            <a:off x="9759535" y="1595645"/>
            <a:ext cx="3190875" cy="513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 descr="pexels-ekrulila-324666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1627" y="4165014"/>
            <a:ext cx="2792412" cy="372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 descr="pexels-cottonbro-5989924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19703" y="3171919"/>
            <a:ext cx="2749550" cy="41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33C1C1">
              <a:alpha val="68235"/>
            </a:srgbClr>
          </a:solidFill>
          <a:ln>
            <a:noFill/>
          </a:ln>
        </p:spPr>
      </p:sp>
      <p:grpSp>
        <p:nvGrpSpPr>
          <p:cNvPr id="162" name="Google Shape;162;p3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163" name="Google Shape;163;p3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164" name="Google Shape;164;p3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165" name="Google Shape;165;p3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166" name="Google Shape;166;p3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167" name="Google Shape;167;p3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168" name="Google Shape;168;p3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169" name="Google Shape;169;p3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170" name="Google Shape;170;p3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171" name="Google Shape;171;p3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172" name="Google Shape;172;p3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173" name="Google Shape;173;p3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174" name="Google Shape;174;p3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3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3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"/>
          <p:cNvSpPr txBox="1"/>
          <p:nvPr/>
        </p:nvSpPr>
        <p:spPr>
          <a:xfrm>
            <a:off x="2185988" y="2791731"/>
            <a:ext cx="5996741" cy="381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240DCD"/>
              </a:buClr>
              <a:buSzPts val="4000"/>
            </a:pPr>
            <a:r>
              <a:rPr lang="pl-PL" sz="5400" dirty="0" smtClean="0">
                <a:solidFill>
                  <a:srgbClr val="73D4D4"/>
                </a:solidFill>
              </a:rPr>
              <a:t>Biogram,</a:t>
            </a:r>
          </a:p>
          <a:p>
            <a:pPr lvl="0" algn="ctr">
              <a:lnSpc>
                <a:spcPct val="90000"/>
              </a:lnSpc>
              <a:buClr>
                <a:srgbClr val="240DCD"/>
              </a:buClr>
              <a:buSzPts val="4000"/>
            </a:pPr>
            <a:r>
              <a:rPr lang="pl-PL" sz="5400" dirty="0" smtClean="0">
                <a:solidFill>
                  <a:srgbClr val="73D4D4"/>
                </a:solidFill>
              </a:rPr>
              <a:t> </a:t>
            </a:r>
            <a:r>
              <a:rPr lang="pl-PL" sz="5400" dirty="0">
                <a:solidFill>
                  <a:srgbClr val="73D4D4"/>
                </a:solidFill>
              </a:rPr>
              <a:t>a wypowiedź artysty</a:t>
            </a:r>
            <a:endParaRPr dirty="0"/>
          </a:p>
        </p:txBody>
      </p:sp>
      <p:pic>
        <p:nvPicPr>
          <p:cNvPr id="179" name="Google Shape;179;p3" descr="pexels-olya-kobruseva-8970686.jpg"/>
          <p:cNvPicPr preferRelativeResize="0"/>
          <p:nvPr/>
        </p:nvPicPr>
        <p:blipFill rotWithShape="1">
          <a:blip r:embed="rId5">
            <a:alphaModFix/>
          </a:blip>
          <a:srcRect l="1486" r="1485"/>
          <a:stretch/>
        </p:blipFill>
        <p:spPr>
          <a:xfrm>
            <a:off x="9144000" y="1472518"/>
            <a:ext cx="4048878" cy="6625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73D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7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187" name="Google Shape;187;p7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188" name="Google Shape;188;p7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189" name="Google Shape;189;p7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190" name="Google Shape;190;p7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191" name="Google Shape;191;p7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192" name="Google Shape;192;p7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193" name="Google Shape;193;p7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194" name="Google Shape;194;p7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195" name="Google Shape;195;p7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196" name="Google Shape;196;p7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197" name="Google Shape;197;p7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198" name="Google Shape;198;p7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7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7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7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"/>
          <p:cNvSpPr txBox="1"/>
          <p:nvPr/>
        </p:nvSpPr>
        <p:spPr>
          <a:xfrm>
            <a:off x="2080017" y="1424614"/>
            <a:ext cx="5789660" cy="75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240DCD"/>
              </a:buClr>
              <a:buSzPts val="4000"/>
            </a:pPr>
            <a:r>
              <a:rPr lang="pl-PL" sz="4000" dirty="0">
                <a:solidFill>
                  <a:srgbClr val="73D4D4"/>
                </a:solidFill>
              </a:rPr>
              <a:t>Gdzie mogę go użyć?</a:t>
            </a:r>
            <a:endParaRPr dirty="0"/>
          </a:p>
        </p:txBody>
      </p:sp>
      <p:pic>
        <p:nvPicPr>
          <p:cNvPr id="203" name="Google Shape;203;p7" descr="pexels-olya-kobruseva-8970686.jpg"/>
          <p:cNvPicPr preferRelativeResize="0"/>
          <p:nvPr/>
        </p:nvPicPr>
        <p:blipFill rotWithShape="1">
          <a:blip r:embed="rId5">
            <a:alphaModFix/>
          </a:blip>
          <a:srcRect l="1486" r="1485"/>
          <a:stretch/>
        </p:blipFill>
        <p:spPr>
          <a:xfrm>
            <a:off x="9499647" y="1401008"/>
            <a:ext cx="4011149" cy="705559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7"/>
          <p:cNvSpPr txBox="1"/>
          <p:nvPr/>
        </p:nvSpPr>
        <p:spPr>
          <a:xfrm>
            <a:off x="2080017" y="2448724"/>
            <a:ext cx="5593952" cy="557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/>
              <a:t>Komunikat prasowy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/>
              <a:t>Katalogi artystów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/>
              <a:t>Własna strona internetowa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/>
              <a:t>Profile w mediach społecznościowych 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/>
              <a:t>Portfolio 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/>
              <a:t>Kuratorzy sztuki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/>
              <a:t>Akademie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/>
              <a:t>Rezydencje artystyczne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/>
              <a:t>Galerie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/>
              <a:t>Dziennikarze</a:t>
            </a:r>
            <a:endParaRPr sz="3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73D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" name="Google Shape;211;p21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212" name="Google Shape;212;p21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213" name="Google Shape;213;p21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214" name="Google Shape;214;p21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215" name="Google Shape;215;p21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216" name="Google Shape;216;p21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217" name="Google Shape;217;p21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218" name="Google Shape;218;p21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219" name="Google Shape;219;p21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220" name="Google Shape;220;p21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221" name="Google Shape;221;p21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222" name="Google Shape;222;p21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223" name="Google Shape;223;p21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1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21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1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1" descr="pexels-olya-kobruseva-8970686.jpg"/>
          <p:cNvPicPr preferRelativeResize="0"/>
          <p:nvPr/>
        </p:nvPicPr>
        <p:blipFill rotWithShape="1">
          <a:blip r:embed="rId5">
            <a:alphaModFix/>
          </a:blip>
          <a:srcRect l="1486" r="1485"/>
          <a:stretch/>
        </p:blipFill>
        <p:spPr>
          <a:xfrm>
            <a:off x="9499647" y="1401008"/>
            <a:ext cx="4011149" cy="705559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1"/>
          <p:cNvSpPr txBox="1"/>
          <p:nvPr/>
        </p:nvSpPr>
        <p:spPr>
          <a:xfrm>
            <a:off x="1887264" y="1079811"/>
            <a:ext cx="5598945" cy="48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pl-PL" sz="4000" dirty="0">
                <a:solidFill>
                  <a:srgbClr val="73D4D4"/>
                </a:solidFill>
              </a:rPr>
              <a:t>Od </a:t>
            </a:r>
            <a:r>
              <a:rPr lang="pl-PL" sz="4000" dirty="0" smtClean="0">
                <a:solidFill>
                  <a:srgbClr val="73D4D4"/>
                </a:solidFill>
              </a:rPr>
              <a:t>czego zacząć</a:t>
            </a:r>
            <a:r>
              <a:rPr lang="pl-PL" sz="4000" dirty="0">
                <a:solidFill>
                  <a:srgbClr val="73D4D4"/>
                </a:solidFill>
              </a:rPr>
              <a:t>? </a:t>
            </a:r>
          </a:p>
          <a:p>
            <a:pPr lvl="0">
              <a:lnSpc>
                <a:spcPct val="90000"/>
              </a:lnSpc>
            </a:pPr>
            <a:r>
              <a:rPr lang="pl-PL" sz="4000" dirty="0">
                <a:solidFill>
                  <a:srgbClr val="73D4D4"/>
                </a:solidFill>
              </a:rPr>
              <a:t>Podstawowe zasady</a:t>
            </a:r>
            <a:r>
              <a:rPr lang="en" sz="4000" b="0" i="0" u="none" strike="noStrike" cap="none" dirty="0" smtClean="0">
                <a:solidFill>
                  <a:srgbClr val="73D4D4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4000" b="0" i="0" u="none" strike="noStrike" cap="none" dirty="0" smtClean="0">
                <a:solidFill>
                  <a:srgbClr val="73D4D4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 dirty="0">
              <a:solidFill>
                <a:srgbClr val="73D4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1"/>
          <p:cNvSpPr txBox="1"/>
          <p:nvPr/>
        </p:nvSpPr>
        <p:spPr>
          <a:xfrm>
            <a:off x="2070527" y="2813167"/>
            <a:ext cx="6930813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>
                <a:solidFill>
                  <a:schemeClr val="dk1"/>
                </a:solidFill>
              </a:rPr>
              <a:t>Mniej znaczy więcej, do 150 </a:t>
            </a:r>
            <a:r>
              <a:rPr lang="pl-PL" sz="3200" dirty="0" smtClean="0">
                <a:solidFill>
                  <a:schemeClr val="dk1"/>
                </a:solidFill>
              </a:rPr>
              <a:t>słów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>
                <a:solidFill>
                  <a:schemeClr val="dk1"/>
                </a:solidFill>
              </a:rPr>
              <a:t>Zacznij od DYNAMICZNEGO oświadczenia. </a:t>
            </a:r>
            <a:r>
              <a:rPr lang="pl-PL" sz="3200" dirty="0" smtClean="0">
                <a:solidFill>
                  <a:schemeClr val="dk1"/>
                </a:solidFill>
              </a:rPr>
              <a:t>Mocnych stron </a:t>
            </a:r>
            <a:r>
              <a:rPr lang="pl-PL" sz="3200" dirty="0">
                <a:solidFill>
                  <a:schemeClr val="dk1"/>
                </a:solidFill>
              </a:rPr>
              <a:t>Twojej praktyki twórczej, zamiast wymieniania informacji </a:t>
            </a:r>
            <a:r>
              <a:rPr lang="pl-PL" sz="3200" dirty="0" smtClean="0">
                <a:solidFill>
                  <a:schemeClr val="dk1"/>
                </a:solidFill>
              </a:rPr>
              <a:t>osobistych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>
                <a:solidFill>
                  <a:schemeClr val="dk1"/>
                </a:solidFill>
              </a:rPr>
              <a:t>Musi być krótki, jasny i do </a:t>
            </a:r>
            <a:r>
              <a:rPr lang="pl-PL" sz="3200" dirty="0" smtClean="0">
                <a:solidFill>
                  <a:schemeClr val="dk1"/>
                </a:solidFill>
              </a:rPr>
              <a:t>rzeczy.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>
                <a:solidFill>
                  <a:schemeClr val="dk1"/>
                </a:solidFill>
              </a:rPr>
              <a:t>Rozmiar idealny  to 120 </a:t>
            </a:r>
            <a:r>
              <a:rPr lang="pl-PL" sz="3200" dirty="0" smtClean="0">
                <a:solidFill>
                  <a:schemeClr val="dk1"/>
                </a:solidFill>
              </a:rPr>
              <a:t>słów</a:t>
            </a: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>
                <a:solidFill>
                  <a:schemeClr val="dk1"/>
                </a:solidFill>
              </a:rPr>
              <a:t>Inni analitycy zalecają 80 - 100 słów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2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73D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22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237" name="Google Shape;237;p22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238" name="Google Shape;238;p22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239" name="Google Shape;239;p22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240" name="Google Shape;240;p22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241" name="Google Shape;241;p22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242" name="Google Shape;242;p22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243" name="Google Shape;243;p22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244" name="Google Shape;244;p22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245" name="Google Shape;245;p22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246" name="Google Shape;246;p22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247" name="Google Shape;247;p22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248" name="Google Shape;248;p22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22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22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2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2"/>
          <p:cNvSpPr txBox="1"/>
          <p:nvPr/>
        </p:nvSpPr>
        <p:spPr>
          <a:xfrm>
            <a:off x="2217118" y="4792627"/>
            <a:ext cx="6310369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/>
              <a:t>Kiedy </a:t>
            </a:r>
            <a:r>
              <a:rPr lang="pl-PL" sz="3200" dirty="0" smtClean="0"/>
              <a:t>odkryłeś/aś, </a:t>
            </a:r>
            <a:r>
              <a:rPr lang="pl-PL" sz="3200" dirty="0"/>
              <a:t>że jesteś </a:t>
            </a:r>
            <a:r>
              <a:rPr lang="pl-PL" sz="3200" dirty="0" smtClean="0"/>
              <a:t>twórcą/osobą </a:t>
            </a:r>
            <a:r>
              <a:rPr lang="pl-PL" sz="3200" dirty="0"/>
              <a:t>zajmującą się rękodziełem?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ts val="3840"/>
              <a:buFont typeface="Arial"/>
              <a:buChar char="•"/>
            </a:pPr>
            <a:r>
              <a:rPr lang="pl-PL" sz="3200" dirty="0" smtClean="0"/>
              <a:t>Kiedy </a:t>
            </a:r>
            <a:r>
              <a:rPr lang="pl-PL" sz="3200" dirty="0"/>
              <a:t>zdecydowałeś/aś, że chcesz się zaangażować/skupić na swoim rzemiośle ?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2"/>
          <p:cNvSpPr txBox="1"/>
          <p:nvPr/>
        </p:nvSpPr>
        <p:spPr>
          <a:xfrm>
            <a:off x="2037561" y="2978927"/>
            <a:ext cx="628967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pl-PL" sz="4000" dirty="0">
                <a:solidFill>
                  <a:srgbClr val="73D4D4"/>
                </a:solidFill>
              </a:rPr>
              <a:t>Pierwsza runda </a:t>
            </a:r>
            <a:r>
              <a:rPr lang="pl-PL" sz="4000" dirty="0" smtClean="0">
                <a:solidFill>
                  <a:srgbClr val="73D4D4"/>
                </a:solidFill>
              </a:rPr>
              <a:t>pytań</a:t>
            </a:r>
          </a:p>
          <a:p>
            <a:pPr lvl="0">
              <a:buSzPts val="1400"/>
            </a:pPr>
            <a:r>
              <a:rPr lang="pl-PL" sz="3200" dirty="0">
                <a:solidFill>
                  <a:srgbClr val="73D4D4"/>
                </a:solidFill>
              </a:rPr>
              <a:t>CZAS: 2 MINUTY</a:t>
            </a:r>
            <a:endParaRPr sz="3200" b="0" i="0" u="none" strike="noStrike" cap="none" dirty="0">
              <a:solidFill>
                <a:srgbClr val="73D4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2" descr="pexels-tima-miroshnichenko-876447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9647" y="1401008"/>
            <a:ext cx="4018833" cy="705559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2"/>
          <p:cNvSpPr txBox="1"/>
          <p:nvPr/>
        </p:nvSpPr>
        <p:spPr>
          <a:xfrm>
            <a:off x="2125003" y="1501915"/>
            <a:ext cx="4783137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pl-PL" sz="4000" dirty="0">
                <a:solidFill>
                  <a:srgbClr val="73D4D4"/>
                </a:solidFill>
              </a:rPr>
              <a:t>Zróbmy to!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73D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23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263" name="Google Shape;263;p23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264" name="Google Shape;264;p23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265" name="Google Shape;265;p23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266" name="Google Shape;266;p23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267" name="Google Shape;267;p23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268" name="Google Shape;268;p23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269" name="Google Shape;269;p23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270" name="Google Shape;270;p23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271" name="Google Shape;271;p23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272" name="Google Shape;272;p23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273" name="Google Shape;273;p23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274" name="Google Shape;274;p23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5" name="Google Shape;275;p23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23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3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3" descr="pexels-tima-miroshnichenko-876447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9647" y="1401008"/>
            <a:ext cx="4018833" cy="705559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 txBox="1"/>
          <p:nvPr/>
        </p:nvSpPr>
        <p:spPr>
          <a:xfrm>
            <a:off x="1770703" y="3422524"/>
            <a:ext cx="7257037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2400" u="sng" dirty="0"/>
              <a:t>PRZYKŁADY</a:t>
            </a:r>
            <a:endParaRPr sz="2400" b="0" i="0" u="sng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>
              <a:buSzPts val="2880"/>
              <a:buFont typeface="Arial"/>
              <a:buChar char="•"/>
            </a:pPr>
            <a:r>
              <a:rPr lang="pl-PL" sz="2400" dirty="0"/>
              <a:t>Kwestie socjopolityczne</a:t>
            </a:r>
          </a:p>
          <a:p>
            <a:pPr marL="457200" lvl="0" indent="-457200">
              <a:buSzPts val="2880"/>
              <a:buFont typeface="Arial"/>
              <a:buChar char="•"/>
            </a:pPr>
            <a:r>
              <a:rPr lang="pl-PL" sz="2400" dirty="0"/>
              <a:t>Tożsamość płciowe</a:t>
            </a:r>
          </a:p>
          <a:p>
            <a:pPr marL="457200" lvl="0" indent="-457200">
              <a:buSzPts val="2880"/>
              <a:buFont typeface="Arial"/>
              <a:buChar char="•"/>
            </a:pPr>
            <a:r>
              <a:rPr lang="pl-PL" sz="2400" dirty="0"/>
              <a:t>Muzyka/popkultury</a:t>
            </a:r>
          </a:p>
          <a:p>
            <a:pPr marL="457200" lvl="0" indent="-457200">
              <a:buSzPts val="2880"/>
              <a:buFont typeface="Arial"/>
              <a:buChar char="•"/>
            </a:pPr>
            <a:r>
              <a:rPr lang="pl-PL" sz="2400" dirty="0"/>
              <a:t>Żywność i gastronomia </a:t>
            </a:r>
          </a:p>
          <a:p>
            <a:pPr marL="457200" lvl="0" indent="-457200">
              <a:buSzPts val="2880"/>
              <a:buFont typeface="Arial"/>
              <a:buChar char="•"/>
            </a:pPr>
            <a:r>
              <a:rPr lang="pl-PL" sz="2400" dirty="0"/>
              <a:t>Edukacja </a:t>
            </a:r>
          </a:p>
          <a:p>
            <a:pPr marL="457200" lvl="0" indent="-457200">
              <a:buSzPts val="2880"/>
              <a:buFont typeface="Arial"/>
              <a:buChar char="•"/>
            </a:pPr>
            <a:r>
              <a:rPr lang="pl-PL" sz="2400" dirty="0"/>
              <a:t>Środowisko</a:t>
            </a:r>
          </a:p>
          <a:p>
            <a:pPr marL="457200" lvl="0" indent="-457200">
              <a:buSzPts val="2880"/>
              <a:buFont typeface="Arial"/>
              <a:buChar char="•"/>
            </a:pPr>
            <a:r>
              <a:rPr lang="pl-PL" sz="2400" dirty="0"/>
              <a:t>Zrównoważony rozwój </a:t>
            </a:r>
          </a:p>
          <a:p>
            <a:pPr marL="457200" lvl="0" indent="-457200">
              <a:buSzPts val="2880"/>
              <a:buFont typeface="Arial"/>
              <a:buChar char="•"/>
            </a:pPr>
            <a:r>
              <a:rPr lang="pl-PL" sz="2400" dirty="0"/>
              <a:t>Zwierzęta/Przyroda</a:t>
            </a:r>
          </a:p>
          <a:p>
            <a:pPr marL="457200" lvl="0" indent="-457200">
              <a:buSzPts val="2880"/>
              <a:buFont typeface="Arial"/>
              <a:buChar char="•"/>
            </a:pPr>
            <a:r>
              <a:rPr lang="pl-PL" sz="2400" dirty="0"/>
              <a:t>Podróżowanie/eksploracja </a:t>
            </a:r>
          </a:p>
          <a:p>
            <a:pPr marL="457200" lvl="0" indent="-457200">
              <a:buSzPts val="2880"/>
              <a:buFont typeface="Arial"/>
              <a:buChar char="•"/>
            </a:pPr>
            <a:r>
              <a:rPr lang="pl-PL" sz="2400" dirty="0"/>
              <a:t>Religia i/lub duchowość </a:t>
            </a:r>
          </a:p>
          <a:p>
            <a:pPr marL="457200" lvl="0" indent="-457200">
              <a:buSzPts val="2880"/>
              <a:buFont typeface="Arial"/>
              <a:buChar char="•"/>
            </a:pPr>
            <a:r>
              <a:rPr lang="pl-PL" sz="2400" dirty="0"/>
              <a:t>Rozwój </a:t>
            </a:r>
            <a:r>
              <a:rPr lang="pl-PL" sz="2400" dirty="0" smtClean="0"/>
              <a:t>osobisty/samokształcenie </a:t>
            </a:r>
            <a:endParaRPr lang="pl-PL" sz="2400" dirty="0"/>
          </a:p>
          <a:p>
            <a:pPr marL="457200" lvl="0" indent="-457200">
              <a:buSzPts val="2880"/>
              <a:buFont typeface="Arial"/>
              <a:buChar char="•"/>
            </a:pPr>
            <a:r>
              <a:rPr lang="pl-PL" sz="2400" dirty="0"/>
              <a:t>itp.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3"/>
          <p:cNvSpPr txBox="1"/>
          <p:nvPr/>
        </p:nvSpPr>
        <p:spPr>
          <a:xfrm>
            <a:off x="1770703" y="794817"/>
            <a:ext cx="605721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pl-PL" sz="3200" dirty="0" smtClean="0">
                <a:solidFill>
                  <a:srgbClr val="73D4D4"/>
                </a:solidFill>
              </a:rPr>
              <a:t>Druga </a:t>
            </a:r>
            <a:r>
              <a:rPr lang="pl-PL" sz="3200" dirty="0">
                <a:solidFill>
                  <a:srgbClr val="73D4D4"/>
                </a:solidFill>
              </a:rPr>
              <a:t>runda pytań - część </a:t>
            </a:r>
            <a:r>
              <a:rPr lang="pl-PL" sz="3200" dirty="0" smtClean="0">
                <a:solidFill>
                  <a:srgbClr val="73D4D4"/>
                </a:solidFill>
              </a:rPr>
              <a:t>A</a:t>
            </a:r>
            <a:endParaRPr sz="3200" b="0" i="0" u="none" strike="noStrike" cap="none" dirty="0" smtClean="0">
              <a:solidFill>
                <a:srgbClr val="73D4D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3200" b="0" i="0" u="none" strike="noStrike" cap="none" dirty="0" smtClean="0">
                <a:solidFill>
                  <a:srgbClr val="73D4D4"/>
                </a:solidFill>
                <a:latin typeface="Arial"/>
                <a:ea typeface="Arial"/>
                <a:cs typeface="Arial"/>
                <a:sym typeface="Arial"/>
              </a:rPr>
              <a:t>CZAS: 2 MINUTY</a:t>
            </a:r>
            <a:endParaRPr sz="3200" b="0" i="0" u="none" strike="noStrike" cap="none" dirty="0">
              <a:solidFill>
                <a:srgbClr val="73D4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3"/>
          <p:cNvSpPr txBox="1"/>
          <p:nvPr/>
        </p:nvSpPr>
        <p:spPr>
          <a:xfrm>
            <a:off x="1750512" y="2112588"/>
            <a:ext cx="702326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l-PL" sz="2800" dirty="0">
                <a:solidFill>
                  <a:schemeClr val="dk1"/>
                </a:solidFill>
              </a:rPr>
              <a:t>Jakie są Twoje dwie </a:t>
            </a:r>
            <a:r>
              <a:rPr lang="pl-PL" sz="2800" dirty="0" smtClean="0">
                <a:solidFill>
                  <a:schemeClr val="dk1"/>
                </a:solidFill>
              </a:rPr>
              <a:t>pasje lub </a:t>
            </a:r>
            <a:r>
              <a:rPr lang="pl-PL" sz="2800" dirty="0">
                <a:solidFill>
                  <a:schemeClr val="dk1"/>
                </a:solidFill>
              </a:rPr>
              <a:t>szczególne zainteresowania?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4"/>
          <p:cNvSpPr/>
          <p:nvPr/>
        </p:nvSpPr>
        <p:spPr>
          <a:xfrm>
            <a:off x="-35176" y="6025564"/>
            <a:ext cx="670560" cy="4265676"/>
          </a:xfrm>
          <a:custGeom>
            <a:avLst/>
            <a:gdLst/>
            <a:ahLst/>
            <a:cxnLst/>
            <a:rect l="l" t="t" r="r" b="b"/>
            <a:pathLst>
              <a:path w="894080" h="5687568" extrusionOk="0">
                <a:moveTo>
                  <a:pt x="894080" y="5687568"/>
                </a:moveTo>
                <a:lnTo>
                  <a:pt x="0" y="0"/>
                </a:lnTo>
                <a:lnTo>
                  <a:pt x="0" y="5687568"/>
                </a:lnTo>
                <a:lnTo>
                  <a:pt x="894080" y="5687568"/>
                </a:lnTo>
                <a:close/>
              </a:path>
            </a:pathLst>
          </a:custGeom>
          <a:solidFill>
            <a:srgbClr val="73D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24"/>
          <p:cNvGrpSpPr/>
          <p:nvPr/>
        </p:nvGrpSpPr>
        <p:grpSpPr>
          <a:xfrm>
            <a:off x="11703123" y="1000"/>
            <a:ext cx="6588633" cy="10290240"/>
            <a:chOff x="4064" y="7493"/>
            <a:chExt cx="8784844" cy="13720319"/>
          </a:xfrm>
        </p:grpSpPr>
        <p:sp>
          <p:nvSpPr>
            <p:cNvPr id="289" name="Google Shape;289;p24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290" name="Google Shape;290;p24"/>
            <p:cNvSpPr/>
            <p:nvPr/>
          </p:nvSpPr>
          <p:spPr>
            <a:xfrm>
              <a:off x="3890010" y="7493"/>
              <a:ext cx="2456815" cy="13712952"/>
            </a:xfrm>
            <a:custGeom>
              <a:avLst/>
              <a:gdLst/>
              <a:ahLst/>
              <a:cxnLst/>
              <a:rect l="l" t="t" r="r" b="b"/>
              <a:pathLst>
                <a:path w="2456815" h="13712952" extrusionOk="0">
                  <a:moveTo>
                    <a:pt x="18034" y="0"/>
                  </a:moveTo>
                  <a:lnTo>
                    <a:pt x="2456815" y="13709777"/>
                  </a:lnTo>
                  <a:lnTo>
                    <a:pt x="2438781" y="13712952"/>
                  </a:lnTo>
                  <a:lnTo>
                    <a:pt x="0" y="3302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291" name="Google Shape;291;p24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  <p:sp>
          <p:nvSpPr>
            <p:cNvPr id="292" name="Google Shape;292;p24"/>
            <p:cNvSpPr/>
            <p:nvPr/>
          </p:nvSpPr>
          <p:spPr>
            <a:xfrm>
              <a:off x="4064" y="7864475"/>
              <a:ext cx="8784844" cy="5863337"/>
            </a:xfrm>
            <a:custGeom>
              <a:avLst/>
              <a:gdLst/>
              <a:ahLst/>
              <a:cxnLst/>
              <a:rect l="l" t="t" r="r" b="b"/>
              <a:pathLst>
                <a:path w="8784844" h="5863337" extrusionOk="0">
                  <a:moveTo>
                    <a:pt x="8784844" y="15240"/>
                  </a:moveTo>
                  <a:lnTo>
                    <a:pt x="10160" y="5863337"/>
                  </a:lnTo>
                  <a:lnTo>
                    <a:pt x="0" y="5848097"/>
                  </a:lnTo>
                  <a:lnTo>
                    <a:pt x="8774811" y="0"/>
                  </a:lnTo>
                  <a:close/>
                </a:path>
              </a:pathLst>
            </a:custGeom>
            <a:solidFill>
              <a:srgbClr val="33C1C1"/>
            </a:solidFill>
            <a:ln>
              <a:noFill/>
            </a:ln>
          </p:spPr>
        </p:sp>
      </p:grpSp>
      <p:sp>
        <p:nvSpPr>
          <p:cNvPr id="293" name="Google Shape;293;p24"/>
          <p:cNvSpPr/>
          <p:nvPr/>
        </p:nvSpPr>
        <p:spPr>
          <a:xfrm>
            <a:off x="14338515" y="0"/>
            <a:ext cx="3949446" cy="10282333"/>
          </a:xfrm>
          <a:custGeom>
            <a:avLst/>
            <a:gdLst/>
            <a:ahLst/>
            <a:cxnLst/>
            <a:rect l="l" t="t" r="r" b="b"/>
            <a:pathLst>
              <a:path w="5265928" h="13709777" extrusionOk="0">
                <a:moveTo>
                  <a:pt x="5265928" y="0"/>
                </a:moveTo>
                <a:lnTo>
                  <a:pt x="4087622" y="0"/>
                </a:lnTo>
                <a:lnTo>
                  <a:pt x="0" y="13709777"/>
                </a:lnTo>
                <a:lnTo>
                  <a:pt x="5265928" y="13709777"/>
                </a:lnTo>
                <a:lnTo>
                  <a:pt x="5265928" y="0"/>
                </a:lnTo>
                <a:close/>
              </a:path>
            </a:pathLst>
          </a:custGeom>
          <a:solidFill>
            <a:srgbClr val="33C1C1">
              <a:alpha val="34117"/>
            </a:srgbClr>
          </a:solidFill>
          <a:ln>
            <a:noFill/>
          </a:ln>
        </p:spPr>
      </p:sp>
      <p:sp>
        <p:nvSpPr>
          <p:cNvPr id="294" name="Google Shape;294;p24"/>
          <p:cNvSpPr/>
          <p:nvPr/>
        </p:nvSpPr>
        <p:spPr>
          <a:xfrm>
            <a:off x="14976557" y="0"/>
            <a:ext cx="3311462" cy="10282333"/>
          </a:xfrm>
          <a:custGeom>
            <a:avLst/>
            <a:gdLst/>
            <a:ahLst/>
            <a:cxnLst/>
            <a:rect l="l" t="t" r="r" b="b"/>
            <a:pathLst>
              <a:path w="4415282" h="13709777" extrusionOk="0">
                <a:moveTo>
                  <a:pt x="4415282" y="0"/>
                </a:moveTo>
                <a:lnTo>
                  <a:pt x="0" y="0"/>
                </a:lnTo>
                <a:lnTo>
                  <a:pt x="2415159" y="13709777"/>
                </a:lnTo>
                <a:lnTo>
                  <a:pt x="4415282" y="13709777"/>
                </a:lnTo>
                <a:lnTo>
                  <a:pt x="4415282" y="0"/>
                </a:lnTo>
                <a:close/>
              </a:path>
            </a:pathLst>
          </a:custGeom>
          <a:solidFill>
            <a:srgbClr val="33C1C1">
              <a:alpha val="18431"/>
            </a:srgbClr>
          </a:solidFill>
          <a:ln>
            <a:noFill/>
          </a:ln>
        </p:spPr>
      </p:sp>
      <p:sp>
        <p:nvSpPr>
          <p:cNvPr id="295" name="Google Shape;295;p24"/>
          <p:cNvSpPr/>
          <p:nvPr/>
        </p:nvSpPr>
        <p:spPr>
          <a:xfrm>
            <a:off x="13968126" y="5234082"/>
            <a:ext cx="4319873" cy="5048250"/>
          </a:xfrm>
          <a:custGeom>
            <a:avLst/>
            <a:gdLst/>
            <a:ahLst/>
            <a:cxnLst/>
            <a:rect l="l" t="t" r="r" b="b"/>
            <a:pathLst>
              <a:path w="5759831" h="6731000" extrusionOk="0">
                <a:moveTo>
                  <a:pt x="5759831" y="0"/>
                </a:moveTo>
                <a:lnTo>
                  <a:pt x="0" y="6731000"/>
                </a:lnTo>
                <a:lnTo>
                  <a:pt x="5759831" y="6731000"/>
                </a:lnTo>
                <a:lnTo>
                  <a:pt x="575983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296" name="Google Shape;296;p24"/>
          <p:cNvSpPr/>
          <p:nvPr/>
        </p:nvSpPr>
        <p:spPr>
          <a:xfrm>
            <a:off x="14576679" y="0"/>
            <a:ext cx="3711321" cy="10282333"/>
          </a:xfrm>
          <a:custGeom>
            <a:avLst/>
            <a:gdLst/>
            <a:ahLst/>
            <a:cxnLst/>
            <a:rect l="l" t="t" r="r" b="b"/>
            <a:pathLst>
              <a:path w="4948428" h="13709777" extrusionOk="0">
                <a:moveTo>
                  <a:pt x="4948428" y="0"/>
                </a:moveTo>
                <a:lnTo>
                  <a:pt x="0" y="0"/>
                </a:lnTo>
                <a:lnTo>
                  <a:pt x="4933188" y="13709777"/>
                </a:lnTo>
                <a:lnTo>
                  <a:pt x="4948428" y="13709777"/>
                </a:lnTo>
                <a:lnTo>
                  <a:pt x="4948428" y="0"/>
                </a:lnTo>
                <a:close/>
              </a:path>
            </a:pathLst>
          </a:custGeom>
          <a:solidFill>
            <a:srgbClr val="258F8F">
              <a:alpha val="48235"/>
            </a:srgbClr>
          </a:solidFill>
          <a:ln>
            <a:noFill/>
          </a:ln>
        </p:spPr>
      </p:sp>
      <p:sp>
        <p:nvSpPr>
          <p:cNvPr id="297" name="Google Shape;297;p24"/>
          <p:cNvSpPr/>
          <p:nvPr/>
        </p:nvSpPr>
        <p:spPr>
          <a:xfrm>
            <a:off x="16917524" y="1052664"/>
            <a:ext cx="1370457" cy="9229630"/>
          </a:xfrm>
          <a:custGeom>
            <a:avLst/>
            <a:gdLst/>
            <a:ahLst/>
            <a:cxnLst/>
            <a:rect l="l" t="t" r="r" b="b"/>
            <a:pathLst>
              <a:path w="1827276" h="12306173" extrusionOk="0">
                <a:moveTo>
                  <a:pt x="1827276" y="0"/>
                </a:moveTo>
                <a:lnTo>
                  <a:pt x="0" y="12306173"/>
                </a:lnTo>
                <a:lnTo>
                  <a:pt x="1827276" y="12306173"/>
                </a:lnTo>
                <a:lnTo>
                  <a:pt x="1827276" y="0"/>
                </a:lnTo>
                <a:close/>
              </a:path>
            </a:pathLst>
          </a:custGeom>
          <a:solidFill>
            <a:srgbClr val="D3DF6F">
              <a:alpha val="68235"/>
            </a:srgbClr>
          </a:solidFill>
          <a:ln>
            <a:noFill/>
          </a:ln>
        </p:spPr>
      </p:sp>
      <p:sp>
        <p:nvSpPr>
          <p:cNvPr id="298" name="Google Shape;298;p24"/>
          <p:cNvSpPr/>
          <p:nvPr/>
        </p:nvSpPr>
        <p:spPr>
          <a:xfrm>
            <a:off x="16979188" y="0"/>
            <a:ext cx="1308831" cy="8097774"/>
          </a:xfrm>
          <a:custGeom>
            <a:avLst/>
            <a:gdLst/>
            <a:ahLst/>
            <a:cxnLst/>
            <a:rect l="l" t="t" r="r" b="b"/>
            <a:pathLst>
              <a:path w="1745107" h="10797032" extrusionOk="0">
                <a:moveTo>
                  <a:pt x="1745107" y="0"/>
                </a:moveTo>
                <a:lnTo>
                  <a:pt x="0" y="0"/>
                </a:lnTo>
                <a:lnTo>
                  <a:pt x="1745107" y="10797032"/>
                </a:lnTo>
                <a:lnTo>
                  <a:pt x="1745107" y="0"/>
                </a:lnTo>
                <a:close/>
              </a:path>
            </a:pathLst>
          </a:custGeom>
          <a:solidFill>
            <a:srgbClr val="BCCF2B">
              <a:alpha val="78431"/>
            </a:srgbClr>
          </a:solidFill>
          <a:ln>
            <a:noFill/>
          </a:ln>
        </p:spPr>
      </p:sp>
      <p:sp>
        <p:nvSpPr>
          <p:cNvPr id="299" name="Google Shape;299;p24"/>
          <p:cNvSpPr/>
          <p:nvPr/>
        </p:nvSpPr>
        <p:spPr>
          <a:xfrm>
            <a:off x="16126453" y="6396778"/>
            <a:ext cx="2161508" cy="3885533"/>
          </a:xfrm>
          <a:custGeom>
            <a:avLst/>
            <a:gdLst/>
            <a:ahLst/>
            <a:cxnLst/>
            <a:rect l="l" t="t" r="r" b="b"/>
            <a:pathLst>
              <a:path w="2882011" h="5180711" extrusionOk="0">
                <a:moveTo>
                  <a:pt x="2882011" y="0"/>
                </a:moveTo>
                <a:lnTo>
                  <a:pt x="0" y="5180711"/>
                </a:lnTo>
                <a:lnTo>
                  <a:pt x="2882011" y="5180711"/>
                </a:lnTo>
                <a:lnTo>
                  <a:pt x="2882011" y="0"/>
                </a:lnTo>
                <a:close/>
              </a:path>
            </a:pathLst>
          </a:custGeom>
          <a:solidFill>
            <a:srgbClr val="258F8F">
              <a:alpha val="63921"/>
            </a:srgbClr>
          </a:solidFill>
          <a:ln>
            <a:noFill/>
          </a:ln>
        </p:spPr>
      </p:sp>
      <p:sp>
        <p:nvSpPr>
          <p:cNvPr id="300" name="Google Shape;300;p24"/>
          <p:cNvSpPr txBox="1"/>
          <p:nvPr/>
        </p:nvSpPr>
        <p:spPr>
          <a:xfrm>
            <a:off x="4618952" y="4561000"/>
            <a:ext cx="108945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8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75"/>
              <a:buFont typeface="Arial"/>
              <a:buNone/>
            </a:pPr>
            <a:endParaRPr sz="3075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24"/>
          <p:cNvSpPr txBox="1"/>
          <p:nvPr/>
        </p:nvSpPr>
        <p:spPr>
          <a:xfrm>
            <a:off x="4056761" y="525954"/>
            <a:ext cx="97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24"/>
          <p:cNvPicPr preferRelativeResize="0"/>
          <p:nvPr/>
        </p:nvPicPr>
        <p:blipFill rotWithShape="1">
          <a:blip r:embed="rId3">
            <a:alphaModFix/>
          </a:blip>
          <a:srcRect t="237" b="236"/>
          <a:stretch/>
        </p:blipFill>
        <p:spPr>
          <a:xfrm>
            <a:off x="2555746" y="9346645"/>
            <a:ext cx="2944942" cy="794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4"/>
          <p:cNvPicPr preferRelativeResize="0"/>
          <p:nvPr/>
        </p:nvPicPr>
        <p:blipFill rotWithShape="1">
          <a:blip r:embed="rId4">
            <a:alphaModFix/>
          </a:blip>
          <a:srcRect l="10" r="6"/>
          <a:stretch/>
        </p:blipFill>
        <p:spPr>
          <a:xfrm>
            <a:off x="760129" y="8672000"/>
            <a:ext cx="1611307" cy="1509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4" descr="pexels-tima-miroshnichenko-876447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99647" y="1401008"/>
            <a:ext cx="4018833" cy="705559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4"/>
          <p:cNvSpPr txBox="1"/>
          <p:nvPr/>
        </p:nvSpPr>
        <p:spPr>
          <a:xfrm>
            <a:off x="1770703" y="794817"/>
            <a:ext cx="605721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pl-PL" sz="3200" dirty="0">
                <a:solidFill>
                  <a:srgbClr val="73D4D4"/>
                </a:solidFill>
              </a:rPr>
              <a:t>D</a:t>
            </a:r>
            <a:r>
              <a:rPr lang="pl-PL" sz="3200" dirty="0" smtClean="0">
                <a:solidFill>
                  <a:srgbClr val="73D4D4"/>
                </a:solidFill>
              </a:rPr>
              <a:t>ruga </a:t>
            </a:r>
            <a:r>
              <a:rPr lang="pl-PL" sz="3200" dirty="0">
                <a:solidFill>
                  <a:srgbClr val="73D4D4"/>
                </a:solidFill>
              </a:rPr>
              <a:t>runda pytań - część </a:t>
            </a:r>
            <a:r>
              <a:rPr lang="pl-PL" sz="3200" dirty="0" smtClean="0">
                <a:solidFill>
                  <a:srgbClr val="73D4D4"/>
                </a:solidFill>
              </a:rPr>
              <a:t>B</a:t>
            </a:r>
          </a:p>
          <a:p>
            <a:pPr lvl="0">
              <a:buSzPts val="1400"/>
            </a:pPr>
            <a:r>
              <a:rPr lang="pl-PL" sz="3200" b="0" i="0" u="none" strike="noStrike" cap="none" dirty="0" smtClean="0">
                <a:solidFill>
                  <a:srgbClr val="73D4D4"/>
                </a:solidFill>
                <a:latin typeface="Arial"/>
                <a:ea typeface="Arial"/>
                <a:cs typeface="Arial"/>
                <a:sym typeface="Arial"/>
              </a:rPr>
              <a:t>CZAS: 1 MINUTA</a:t>
            </a:r>
            <a:endParaRPr sz="3200" b="0" i="0" u="none" strike="noStrike" cap="none" dirty="0">
              <a:solidFill>
                <a:srgbClr val="73D4D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 txBox="1"/>
          <p:nvPr/>
        </p:nvSpPr>
        <p:spPr>
          <a:xfrm>
            <a:off x="1442159" y="2166607"/>
            <a:ext cx="708835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pl-PL" sz="2800" dirty="0"/>
              <a:t>Czy istnieje związek między Twoimi praktykami artystycznymi a specjalnymi zainteresowaniami?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 txBox="1"/>
          <p:nvPr/>
        </p:nvSpPr>
        <p:spPr>
          <a:xfrm>
            <a:off x="5885355" y="5787578"/>
            <a:ext cx="303365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4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2000"/>
            </a:pPr>
            <a:r>
              <a:rPr lang="pl-PL" sz="2400" dirty="0" smtClean="0"/>
              <a:t>Co </a:t>
            </a:r>
            <a:r>
              <a:rPr lang="pl-PL" sz="2400" dirty="0"/>
              <a:t>napędza kreatywność w Twojej praktyce </a:t>
            </a:r>
            <a:r>
              <a:rPr lang="pl-PL" sz="2400" dirty="0" smtClean="0"/>
              <a:t>twórczej/artystycznej?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24"/>
          <p:cNvCxnSpPr/>
          <p:nvPr/>
        </p:nvCxnSpPr>
        <p:spPr>
          <a:xfrm>
            <a:off x="4986338" y="3802751"/>
            <a:ext cx="2366921" cy="185260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309" name="Google Shape;309;p24"/>
          <p:cNvCxnSpPr/>
          <p:nvPr/>
        </p:nvCxnSpPr>
        <p:spPr>
          <a:xfrm flipH="1">
            <a:off x="2106752" y="3802751"/>
            <a:ext cx="2422256" cy="175313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10" name="Google Shape;310;p24"/>
          <p:cNvSpPr txBox="1"/>
          <p:nvPr/>
        </p:nvSpPr>
        <p:spPr>
          <a:xfrm>
            <a:off x="756736" y="5787578"/>
            <a:ext cx="26433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l-PL" sz="2400" b="1" dirty="0" smtClean="0"/>
              <a:t>TAK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ts val="2000"/>
            </a:pPr>
            <a:r>
              <a:rPr lang="pl-PL" sz="2400" dirty="0"/>
              <a:t>Jakie to są powiązania?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7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685</Words>
  <Application>Microsoft Office PowerPoint</Application>
  <PresentationFormat>Custom</PresentationFormat>
  <Paragraphs>145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Montserrat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Sensus</dc:creator>
  <cp:lastModifiedBy>pixa21</cp:lastModifiedBy>
  <cp:revision>8</cp:revision>
  <dcterms:created xsi:type="dcterms:W3CDTF">2006-08-16T00:00:00Z</dcterms:created>
  <dcterms:modified xsi:type="dcterms:W3CDTF">2023-04-28T10:59:28Z</dcterms:modified>
</cp:coreProperties>
</file>